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8" r:id="rId5"/>
    <p:sldId id="267" r:id="rId6"/>
    <p:sldId id="263" r:id="rId7"/>
    <p:sldId id="269" r:id="rId8"/>
    <p:sldId id="266" r:id="rId9"/>
    <p:sldId id="259" r:id="rId10"/>
    <p:sldId id="261" r:id="rId11"/>
    <p:sldId id="260" r:id="rId12"/>
    <p:sldId id="262" r:id="rId13"/>
    <p:sldId id="264" r:id="rId14"/>
    <p:sldId id="270" r:id="rId15"/>
    <p:sldId id="265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595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241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2324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638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231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672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42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084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2006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484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685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3225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0790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620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27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768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C9F50-84F7-4277-A0D9-A0B9B7AD69C2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75F7F63-54B1-4441-B283-108AC312F4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19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ebp"/><Relationship Id="rId4" Type="http://schemas.openxmlformats.org/officeDocument/2006/relationships/image" Target="../media/image8.jf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64871B-0AB7-466C-80F1-D1C0BF88B9BC}"/>
              </a:ext>
            </a:extLst>
          </p:cNvPr>
          <p:cNvSpPr/>
          <p:nvPr/>
        </p:nvSpPr>
        <p:spPr>
          <a:xfrm>
            <a:off x="2808516" y="308109"/>
            <a:ext cx="59622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Ethnobotany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111306-EB2D-44B2-BCC8-E3AB9F9051F0}"/>
              </a:ext>
            </a:extLst>
          </p:cNvPr>
          <p:cNvSpPr/>
          <p:nvPr/>
        </p:nvSpPr>
        <p:spPr>
          <a:xfrm>
            <a:off x="959731" y="4282951"/>
            <a:ext cx="596225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By:</a:t>
            </a:r>
          </a:p>
          <a:p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 Kiran Jain</a:t>
            </a:r>
          </a:p>
          <a:p>
            <a:r>
              <a:rPr lang="en-US" sz="20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Ph.D</a:t>
            </a:r>
            <a:r>
              <a:rPr lang="en-US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Botany</a:t>
            </a:r>
            <a:endParaRPr lang="en-US" sz="2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Govt. </a:t>
            </a:r>
            <a:r>
              <a:rPr lang="en-US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igvijay PG autonomous college</a:t>
            </a:r>
          </a:p>
          <a:p>
            <a:r>
              <a:rPr lang="en-US" sz="20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Rajnandgaon</a:t>
            </a:r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(Dept. of Botany</a:t>
            </a:r>
            <a:r>
              <a:rPr lang="en-US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)</a:t>
            </a:r>
            <a:endParaRPr lang="en-US" sz="3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46D88F-F130-441C-B8B7-A036F8794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3" y="1336512"/>
            <a:ext cx="5486400" cy="284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43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1B374-52F6-49DE-85B5-AA9B6CA5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55" y="236375"/>
            <a:ext cx="8596668" cy="1320800"/>
          </a:xfrm>
        </p:spPr>
        <p:txBody>
          <a:bodyPr/>
          <a:lstStyle/>
          <a:p>
            <a:r>
              <a:rPr lang="en-IN" dirty="0"/>
              <a:t>Introduction: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80A51-0A18-4F5F-AAB2-2D831EDF2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367" y="966270"/>
            <a:ext cx="9343744" cy="4286864"/>
          </a:xfrm>
        </p:spPr>
        <p:txBody>
          <a:bodyPr/>
          <a:lstStyle/>
          <a:p>
            <a:r>
              <a:rPr lang="en-IN" dirty="0"/>
              <a:t>The term Ethnobotany was 1</a:t>
            </a:r>
            <a:r>
              <a:rPr lang="en-IN" baseline="30000" dirty="0"/>
              <a:t>st</a:t>
            </a:r>
            <a:r>
              <a:rPr lang="en-IN" dirty="0"/>
              <a:t> used by botanist named </a:t>
            </a:r>
            <a:r>
              <a:rPr lang="en-IN" dirty="0" err="1"/>
              <a:t>John.W.Harshbeyger</a:t>
            </a:r>
            <a:r>
              <a:rPr lang="en-IN" dirty="0"/>
              <a:t> in 1896.</a:t>
            </a:r>
          </a:p>
          <a:p>
            <a:r>
              <a:rPr lang="en-IN" dirty="0"/>
              <a:t> </a:t>
            </a:r>
            <a:r>
              <a:rPr lang="en-IN" dirty="0" err="1"/>
              <a:t>Ethno</a:t>
            </a:r>
            <a:r>
              <a:rPr lang="en-IN" dirty="0"/>
              <a:t> in Ethnobotany means – Study of Culture.</a:t>
            </a:r>
          </a:p>
          <a:p>
            <a:pPr marL="0" indent="0">
              <a:buNone/>
            </a:pPr>
            <a:r>
              <a:rPr lang="en-IN" dirty="0"/>
              <a:t>      Botany means – study of plants.</a:t>
            </a:r>
          </a:p>
          <a:p>
            <a:r>
              <a:rPr lang="en-IN" dirty="0"/>
              <a:t>Basically </a:t>
            </a:r>
            <a:r>
              <a:rPr lang="en-IN" dirty="0" err="1"/>
              <a:t>Ethno</a:t>
            </a:r>
            <a:r>
              <a:rPr lang="en-IN" dirty="0"/>
              <a:t> botany is the study of relationship that exist between plants and people.</a:t>
            </a:r>
          </a:p>
          <a:p>
            <a:r>
              <a:rPr lang="en-IN" dirty="0"/>
              <a:t>Aim is to documents, describe, and explain complex relationship between cultures and uses of plants.</a:t>
            </a:r>
          </a:p>
          <a:p>
            <a:r>
              <a:rPr lang="en-IN" dirty="0"/>
              <a:t>Ethnobotany is linked to Taxonomy, Nutrition, Pharmacognosy, Phytochemistry, Ecology, Biology.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38698A-E4C4-49EC-9F19-3A27F1169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900" y="4142793"/>
            <a:ext cx="2934965" cy="239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5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076404-6571-4145-A99B-91DC8B660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15" y="405352"/>
            <a:ext cx="8096250" cy="54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34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67C42-FD14-400D-8144-5C6B6B8B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6645"/>
          </a:xfrm>
        </p:spPr>
        <p:txBody>
          <a:bodyPr/>
          <a:lstStyle/>
          <a:p>
            <a:r>
              <a:rPr lang="en-IN" dirty="0"/>
              <a:t>Ethnobotany as a career:-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B06D4-8A8D-463E-B877-EDAECA89A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65" y="1446245"/>
            <a:ext cx="10034209" cy="4595118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In university Community, Govt; international agencies or non govt; Organization. Ethnobotany studies can be conducted as Botanical, Archaeological, ;  Computer Laboratory or in herbarium.</a:t>
            </a:r>
          </a:p>
          <a:p>
            <a:pPr marL="0" indent="0">
              <a:buNone/>
            </a:pPr>
            <a:r>
              <a:rPr lang="en-IN" dirty="0"/>
              <a:t>Required fieldworks in the outdoors : methods include :- note taking, Statistics, Collecting and Preparing plant specimen, microscope work analysis of nutrient and plants Chemicals . Genetic studies and ecological survey work.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4027D1-202E-4DF8-A555-FBB7DF380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3" y="3900196"/>
            <a:ext cx="8070978" cy="252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80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8DB9D-FFFB-48C2-B010-C8EA9ECB3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779" y="227044"/>
            <a:ext cx="8596668" cy="650033"/>
          </a:xfrm>
        </p:spPr>
        <p:txBody>
          <a:bodyPr/>
          <a:lstStyle/>
          <a:p>
            <a:r>
              <a:rPr lang="en-IN" dirty="0"/>
              <a:t>SCOPE OF ETHNOBOTANY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6988E-9606-44D0-BF4D-CC26FDFC5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779" y="1050073"/>
            <a:ext cx="9838266" cy="5145453"/>
          </a:xfrm>
        </p:spPr>
        <p:txBody>
          <a:bodyPr/>
          <a:lstStyle/>
          <a:p>
            <a:r>
              <a:rPr lang="en-IN" dirty="0"/>
              <a:t>The scope of ethnobotany in recent time and failure has been established with the problem. Rural health, Drugs and Abuses, Social customs.</a:t>
            </a:r>
          </a:p>
          <a:p>
            <a:endParaRPr lang="en-IN" dirty="0"/>
          </a:p>
          <a:p>
            <a:r>
              <a:rPr lang="en-IN" dirty="0" err="1"/>
              <a:t>Ethnomedecine</a:t>
            </a:r>
            <a:endParaRPr lang="en-IN" dirty="0"/>
          </a:p>
          <a:p>
            <a:r>
              <a:rPr lang="en-IN" dirty="0"/>
              <a:t>Ethnopharmacology</a:t>
            </a:r>
          </a:p>
          <a:p>
            <a:r>
              <a:rPr lang="en-IN" dirty="0"/>
              <a:t>Ethnoveterinary</a:t>
            </a:r>
          </a:p>
          <a:p>
            <a:r>
              <a:rPr lang="en-IN" dirty="0"/>
              <a:t>Ethno-narcotics</a:t>
            </a:r>
          </a:p>
          <a:p>
            <a:r>
              <a:rPr lang="en-IN" dirty="0" err="1"/>
              <a:t>Ethnocosmetics</a:t>
            </a:r>
            <a:r>
              <a:rPr lang="en-IN" dirty="0"/>
              <a:t>.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D9A734-13F8-4E1E-B102-CA617BEA2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357" y="2062064"/>
            <a:ext cx="4842467" cy="38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27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BACE899-C0FC-4087-AB59-7EB6BE423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125446"/>
              </p:ext>
            </p:extLst>
          </p:nvPr>
        </p:nvGraphicFramePr>
        <p:xfrm>
          <a:off x="470229" y="1432874"/>
          <a:ext cx="8862308" cy="4378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9018">
                  <a:extLst>
                    <a:ext uri="{9D8B030D-6E8A-4147-A177-3AD203B41FA5}">
                      <a16:colId xmlns:a16="http://schemas.microsoft.com/office/drawing/2014/main" val="2873193270"/>
                    </a:ext>
                  </a:extLst>
                </a:gridCol>
                <a:gridCol w="5533290">
                  <a:extLst>
                    <a:ext uri="{9D8B030D-6E8A-4147-A177-3AD203B41FA5}">
                      <a16:colId xmlns:a16="http://schemas.microsoft.com/office/drawing/2014/main" val="2173030196"/>
                    </a:ext>
                  </a:extLst>
                </a:gridCol>
              </a:tblGrid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Commercial/Industrial 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Natural substance as technical Products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04216"/>
                  </a:ext>
                </a:extLst>
              </a:tr>
              <a:tr h="633087">
                <a:tc>
                  <a:txBody>
                    <a:bodyPr/>
                    <a:lstStyle/>
                    <a:p>
                      <a:r>
                        <a:rPr lang="en-IN" dirty="0"/>
                        <a:t>In Perfumes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Lavender, sandalwood, citronella, </a:t>
                      </a:r>
                      <a:r>
                        <a:rPr lang="en-IN" dirty="0" err="1"/>
                        <a:t>Myrhh</a:t>
                      </a:r>
                      <a:r>
                        <a:rPr lang="en-IN" dirty="0"/>
                        <a:t> &amp; Balsam of tolu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9104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In soaps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Fatty acids from castor oils, clove oil, peanut oil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93293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In shampoo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Quillaia, Reetha, Hibiscus.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304352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In hair dressings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Coconut oil, castor oil, henna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45017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In bakery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Acacia, agar, alginates, </a:t>
                      </a:r>
                      <a:r>
                        <a:rPr lang="en-IN" dirty="0" err="1"/>
                        <a:t>stwerculia</a:t>
                      </a:r>
                      <a:r>
                        <a:rPr lang="en-IN" dirty="0"/>
                        <a:t> gum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234197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In </a:t>
                      </a:r>
                      <a:r>
                        <a:rPr lang="en-IN" dirty="0" err="1"/>
                        <a:t>cigrettes</a:t>
                      </a:r>
                      <a:r>
                        <a:rPr lang="en-IN" dirty="0"/>
                        <a:t>, cigars, snuffs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Glycyrrhiza, Vanilla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73833"/>
                  </a:ext>
                </a:extLst>
              </a:tr>
              <a:tr h="534110">
                <a:tc>
                  <a:txBody>
                    <a:bodyPr/>
                    <a:lstStyle/>
                    <a:p>
                      <a:r>
                        <a:rPr lang="en-IN" dirty="0"/>
                        <a:t>In textiles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Cotton, Catechu rosin.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42600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F0C8C9F-C5E5-4A80-8B7D-4196DA5F584D}"/>
              </a:ext>
            </a:extLst>
          </p:cNvPr>
          <p:cNvSpPr/>
          <p:nvPr/>
        </p:nvSpPr>
        <p:spPr>
          <a:xfrm>
            <a:off x="1299793" y="194801"/>
            <a:ext cx="75023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Plant Substance as a technical products</a:t>
            </a:r>
            <a:endParaRPr lang="en-US" sz="3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9601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392AE8-9710-4430-9990-10D8F4C96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79" y="315366"/>
            <a:ext cx="2466975" cy="2223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2626C3-DF16-4B7E-8520-A3CF8BC44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95" y="3517641"/>
            <a:ext cx="2466975" cy="2181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800585-6206-419A-890E-FC42CB1CD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202" y="408635"/>
            <a:ext cx="4548771" cy="2143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220E8D-F389-4F7F-9896-D95EC9FE2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995" y="3429000"/>
            <a:ext cx="4717988" cy="21812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B45A756-934A-4C69-BD73-AC0074A09F03}"/>
              </a:ext>
            </a:extLst>
          </p:cNvPr>
          <p:cNvSpPr/>
          <p:nvPr/>
        </p:nvSpPr>
        <p:spPr>
          <a:xfrm>
            <a:off x="-103524" y="2591231"/>
            <a:ext cx="418810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COTTON</a:t>
            </a:r>
            <a:endParaRPr lang="en-US" sz="3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C045D8-E1AC-463A-AE27-D2656CE1C814}"/>
              </a:ext>
            </a:extLst>
          </p:cNvPr>
          <p:cNvSpPr/>
          <p:nvPr/>
        </p:nvSpPr>
        <p:spPr>
          <a:xfrm>
            <a:off x="945579" y="6076819"/>
            <a:ext cx="71941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BALSAM OF TOLU  LAVENDER PERFUME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90D9EC-E57D-4C2E-A5E4-05A5D5A82EFA}"/>
              </a:ext>
            </a:extLst>
          </p:cNvPr>
          <p:cNvSpPr/>
          <p:nvPr/>
        </p:nvSpPr>
        <p:spPr>
          <a:xfrm>
            <a:off x="5672675" y="2591231"/>
            <a:ext cx="18726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Lavender</a:t>
            </a:r>
            <a:endParaRPr lang="en-US" sz="3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5374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758A9B7-2C1D-4F8B-B3B1-2EF682D53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324746"/>
              </p:ext>
            </p:extLst>
          </p:nvPr>
        </p:nvGraphicFramePr>
        <p:xfrm>
          <a:off x="483119" y="430417"/>
          <a:ext cx="8847496" cy="4995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155">
                  <a:extLst>
                    <a:ext uri="{9D8B030D-6E8A-4147-A177-3AD203B41FA5}">
                      <a16:colId xmlns:a16="http://schemas.microsoft.com/office/drawing/2014/main" val="18243206"/>
                    </a:ext>
                  </a:extLst>
                </a:gridCol>
                <a:gridCol w="2687216">
                  <a:extLst>
                    <a:ext uri="{9D8B030D-6E8A-4147-A177-3AD203B41FA5}">
                      <a16:colId xmlns:a16="http://schemas.microsoft.com/office/drawing/2014/main" val="1773078226"/>
                    </a:ext>
                  </a:extLst>
                </a:gridCol>
                <a:gridCol w="2071396">
                  <a:extLst>
                    <a:ext uri="{9D8B030D-6E8A-4147-A177-3AD203B41FA5}">
                      <a16:colId xmlns:a16="http://schemas.microsoft.com/office/drawing/2014/main" val="3309781450"/>
                    </a:ext>
                  </a:extLst>
                </a:gridCol>
                <a:gridCol w="2080729">
                  <a:extLst>
                    <a:ext uri="{9D8B030D-6E8A-4147-A177-3AD203B41FA5}">
                      <a16:colId xmlns:a16="http://schemas.microsoft.com/office/drawing/2014/main" val="1377825385"/>
                    </a:ext>
                  </a:extLst>
                </a:gridCol>
              </a:tblGrid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Local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Botanical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Usable part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820997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1.Chirayata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 err="1"/>
                        <a:t>Swertia.chirata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/>
                        <a:t>Gentianaceae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Whole plants mainly leaves.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196447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2.Shatavar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/>
                        <a:t>Asparagus </a:t>
                      </a:r>
                      <a:r>
                        <a:rPr lang="en-IN" i="1" dirty="0" err="1"/>
                        <a:t>racemosus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Liliaceae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Tuber root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97078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3.Bathua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 err="1"/>
                        <a:t>Chenopodium.album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Chenopodiaceae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Leaf or seeds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760718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4.Ginger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 err="1"/>
                        <a:t>Zingiber.officinale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Zingeberacea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Rhizomes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525211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5.Kalmegh (</a:t>
                      </a:r>
                      <a:r>
                        <a:rPr lang="en-IN" dirty="0" err="1"/>
                        <a:t>Kirata</a:t>
                      </a:r>
                      <a:r>
                        <a:rPr lang="en-IN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 err="1"/>
                        <a:t>Androgaphis.paniculata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err="1"/>
                        <a:t>Acanthaceae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Leaves of entire aerial portion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798857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6.  Brahmi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 err="1"/>
                        <a:t>Centella.asiatica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0" dirty="0" err="1"/>
                        <a:t>Umbelliferaceae</a:t>
                      </a:r>
                      <a:endParaRPr lang="en-IN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Fresh or dried herb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433259"/>
                  </a:ext>
                </a:extLst>
              </a:tr>
              <a:tr h="608671">
                <a:tc>
                  <a:txBody>
                    <a:bodyPr/>
                    <a:lstStyle/>
                    <a:p>
                      <a:r>
                        <a:rPr lang="en-IN" dirty="0"/>
                        <a:t>7.Aaswagandha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 err="1"/>
                        <a:t>Withania.somniferum</a:t>
                      </a:r>
                      <a:endParaRPr lang="en-IN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i="1" dirty="0"/>
                        <a:t>Solanaceae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Dried roots and 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65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020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D81C0-91A0-4137-B7CE-FF7DFDA34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91" y="406262"/>
            <a:ext cx="8765246" cy="5266750"/>
          </a:xfrm>
        </p:spPr>
        <p:txBody>
          <a:bodyPr/>
          <a:lstStyle/>
          <a:p>
            <a:r>
              <a:rPr lang="en-IN" dirty="0"/>
              <a:t>1. Safed </a:t>
            </a:r>
            <a:r>
              <a:rPr lang="en-IN" dirty="0" err="1"/>
              <a:t>Museli</a:t>
            </a:r>
            <a:r>
              <a:rPr lang="en-IN" dirty="0"/>
              <a:t> :</a:t>
            </a:r>
          </a:p>
          <a:p>
            <a:pPr marL="0" indent="0">
              <a:buNone/>
            </a:pPr>
            <a:r>
              <a:rPr lang="en-IN" dirty="0"/>
              <a:t>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FED0C9-0978-4E48-B065-8622CD878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790376"/>
              </p:ext>
            </p:extLst>
          </p:nvPr>
        </p:nvGraphicFramePr>
        <p:xfrm>
          <a:off x="911666" y="1184988"/>
          <a:ext cx="8129695" cy="251376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102121">
                  <a:extLst>
                    <a:ext uri="{9D8B030D-6E8A-4147-A177-3AD203B41FA5}">
                      <a16:colId xmlns:a16="http://schemas.microsoft.com/office/drawing/2014/main" val="3466478699"/>
                    </a:ext>
                  </a:extLst>
                </a:gridCol>
                <a:gridCol w="6027574">
                  <a:extLst>
                    <a:ext uri="{9D8B030D-6E8A-4147-A177-3AD203B41FA5}">
                      <a16:colId xmlns:a16="http://schemas.microsoft.com/office/drawing/2014/main" val="3692119690"/>
                    </a:ext>
                  </a:extLst>
                </a:gridCol>
              </a:tblGrid>
              <a:tr h="807929">
                <a:tc>
                  <a:txBody>
                    <a:bodyPr/>
                    <a:lstStyle/>
                    <a:p>
                      <a:r>
                        <a:rPr lang="en-IN" dirty="0"/>
                        <a:t>Biological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This consist of dried peeled Tuberous Root of the plant known as </a:t>
                      </a:r>
                      <a:r>
                        <a:rPr lang="en-IN" i="0" u="sng" dirty="0" err="1"/>
                        <a:t>Chlorophyllum</a:t>
                      </a:r>
                      <a:r>
                        <a:rPr lang="en-IN" i="0" u="sng" dirty="0"/>
                        <a:t> </a:t>
                      </a:r>
                      <a:r>
                        <a:rPr lang="en-IN" i="0" u="sng" dirty="0" err="1"/>
                        <a:t>borivillianum</a:t>
                      </a:r>
                      <a:r>
                        <a:rPr lang="en-IN" i="0" u="sng" dirty="0"/>
                        <a:t>.</a:t>
                      </a:r>
                    </a:p>
                    <a:p>
                      <a:r>
                        <a:rPr lang="en-IN" i="0" dirty="0"/>
                        <a:t>Family: Liliaceae.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68656"/>
                  </a:ext>
                </a:extLst>
              </a:tr>
              <a:tr h="799684">
                <a:tc>
                  <a:txBody>
                    <a:bodyPr/>
                    <a:lstStyle/>
                    <a:p>
                      <a:r>
                        <a:rPr lang="en-IN" b="1" dirty="0"/>
                        <a:t>Chemical constituents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Carbohydrates 39 to 43.0%; </a:t>
                      </a:r>
                      <a:r>
                        <a:rPr lang="en-IN" dirty="0" err="1"/>
                        <a:t>Protiens</a:t>
                      </a:r>
                      <a:r>
                        <a:rPr lang="en-IN" dirty="0"/>
                        <a:t> 8-12%; Saponins 2-4%; Sapogenin 0.18 to 0.2%.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74888"/>
                  </a:ext>
                </a:extLst>
              </a:tr>
              <a:tr h="799684">
                <a:tc>
                  <a:txBody>
                    <a:bodyPr/>
                    <a:lstStyle/>
                    <a:p>
                      <a:r>
                        <a:rPr lang="en-IN" dirty="0"/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Tonic for debility, Used as a gym energy food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8886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6A80E8CA-19AB-4D26-A727-96D7D17E2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04" y="3969981"/>
            <a:ext cx="5150498" cy="222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86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17A76-BE19-4892-A599-5D7F04843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10547"/>
            <a:ext cx="9287760" cy="5630815"/>
          </a:xfrm>
        </p:spPr>
        <p:txBody>
          <a:bodyPr/>
          <a:lstStyle/>
          <a:p>
            <a:r>
              <a:rPr lang="en-IN" dirty="0"/>
              <a:t>Morphological structure : </a:t>
            </a:r>
          </a:p>
          <a:p>
            <a:r>
              <a:rPr lang="en-IN" dirty="0"/>
              <a:t>Colour : white </a:t>
            </a:r>
          </a:p>
          <a:p>
            <a:r>
              <a:rPr lang="en-IN" dirty="0"/>
              <a:t>Odour : slight </a:t>
            </a:r>
            <a:r>
              <a:rPr lang="en-IN" dirty="0" err="1"/>
              <a:t>Characterstics</a:t>
            </a:r>
            <a:endParaRPr lang="en-IN" dirty="0"/>
          </a:p>
          <a:p>
            <a:r>
              <a:rPr lang="en-IN" dirty="0"/>
              <a:t>Size : 2-4 cm </a:t>
            </a:r>
          </a:p>
          <a:p>
            <a:r>
              <a:rPr lang="en-IN" dirty="0"/>
              <a:t>Shape : Elongated and tapering.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42BC9D-168D-4FF8-B323-E7458BB82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7" y="2926076"/>
            <a:ext cx="4581331" cy="2322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ED3CEE-023C-4531-95E6-682EAB8EC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086" y="410547"/>
            <a:ext cx="4266627" cy="4561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D90426-C354-464D-B861-889FD05520EE}"/>
              </a:ext>
            </a:extLst>
          </p:cNvPr>
          <p:cNvSpPr/>
          <p:nvPr/>
        </p:nvSpPr>
        <p:spPr>
          <a:xfrm>
            <a:off x="2936396" y="5524123"/>
            <a:ext cx="49728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Museli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and its cultivation</a:t>
            </a:r>
            <a:endParaRPr 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282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FC370-BEBB-4C10-A54C-57DA9A86A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027" y="494523"/>
            <a:ext cx="8671939" cy="5707726"/>
          </a:xfrm>
        </p:spPr>
        <p:txBody>
          <a:bodyPr/>
          <a:lstStyle/>
          <a:p>
            <a:r>
              <a:rPr lang="en-IN" b="1" dirty="0"/>
              <a:t>Geographical Sources </a:t>
            </a:r>
            <a:r>
              <a:rPr lang="en-IN" dirty="0"/>
              <a:t>: found in Africa and also India. Now a days it is scientifically cultivated in commercial scale in MP Maharashtra southern Rajasthan and North </a:t>
            </a:r>
            <a:r>
              <a:rPr lang="en-IN" dirty="0" err="1"/>
              <a:t>Gujraat</a:t>
            </a:r>
            <a:r>
              <a:rPr lang="en-IN" dirty="0"/>
              <a:t> .</a:t>
            </a:r>
          </a:p>
          <a:p>
            <a:r>
              <a:rPr lang="en-IN" b="1" dirty="0"/>
              <a:t>Cultivation and collection </a:t>
            </a:r>
            <a:r>
              <a:rPr lang="en-IN" dirty="0"/>
              <a:t>: It’s a 210-240 days Crop.</a:t>
            </a:r>
          </a:p>
          <a:p>
            <a:pPr marL="0" indent="0">
              <a:buNone/>
            </a:pPr>
            <a:r>
              <a:rPr lang="en-IN" dirty="0"/>
              <a:t>Soil : Red Loamy </a:t>
            </a:r>
            <a:r>
              <a:rPr lang="en-IN" dirty="0" err="1"/>
              <a:t>graverly</a:t>
            </a:r>
            <a:r>
              <a:rPr lang="en-IN" dirty="0"/>
              <a:t> and drained soil.</a:t>
            </a:r>
          </a:p>
          <a:p>
            <a:pPr marL="0" indent="0">
              <a:buNone/>
            </a:pPr>
            <a:r>
              <a:rPr lang="en-IN" dirty="0"/>
              <a:t>Soil p H -6-7 </a:t>
            </a:r>
          </a:p>
          <a:p>
            <a:pPr marL="0" indent="0">
              <a:buNone/>
            </a:pPr>
            <a:r>
              <a:rPr lang="en-IN" dirty="0"/>
              <a:t>Required </a:t>
            </a:r>
            <a:r>
              <a:rPr lang="en-IN" dirty="0" err="1"/>
              <a:t>rainfull</a:t>
            </a:r>
            <a:r>
              <a:rPr lang="en-IN" dirty="0"/>
              <a:t> : 52-75 cm.</a:t>
            </a:r>
          </a:p>
          <a:p>
            <a:pPr marL="0" indent="0">
              <a:buNone/>
            </a:pPr>
            <a:r>
              <a:rPr lang="en-IN" dirty="0"/>
              <a:t>No Pesticide is required .  Chlorosis may </a:t>
            </a:r>
            <a:r>
              <a:rPr lang="en-IN" dirty="0" err="1"/>
              <a:t>occure</a:t>
            </a:r>
            <a:r>
              <a:rPr lang="en-IN" dirty="0"/>
              <a:t> due to Iron deficiency.</a:t>
            </a:r>
          </a:p>
          <a:p>
            <a:pPr marL="0" indent="0">
              <a:buNone/>
            </a:pPr>
            <a:r>
              <a:rPr lang="en-IN" dirty="0"/>
              <a:t>Seeds or roots are sowed in early July or June in 15*15 cm distance . Irrigation is done in the interval of 10-15 days .</a:t>
            </a:r>
          </a:p>
          <a:p>
            <a:pPr marL="0" indent="0">
              <a:buNone/>
            </a:pPr>
            <a:r>
              <a:rPr lang="en-IN" dirty="0"/>
              <a:t>Collection : after first week of February tuber roots are uprooted by digging method  and put them in shade for 8 days.</a:t>
            </a:r>
          </a:p>
        </p:txBody>
      </p:sp>
    </p:spTree>
    <p:extLst>
      <p:ext uri="{BB962C8B-B14F-4D97-AF65-F5344CB8AC3E}">
        <p14:creationId xmlns:p14="http://schemas.microsoft.com/office/powerpoint/2010/main" val="138351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F9BD-F6F1-4B28-AE42-E47AF38F5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66" y="1110343"/>
            <a:ext cx="9577009" cy="4921689"/>
          </a:xfrm>
        </p:spPr>
        <p:txBody>
          <a:bodyPr/>
          <a:lstStyle/>
          <a:p>
            <a:r>
              <a:rPr lang="en-IN" b="1" dirty="0"/>
              <a:t>SYNONYM : </a:t>
            </a:r>
            <a:r>
              <a:rPr lang="en-IN" dirty="0"/>
              <a:t>Sacred basil.</a:t>
            </a:r>
          </a:p>
          <a:p>
            <a:r>
              <a:rPr lang="en-IN" b="1" dirty="0"/>
              <a:t>REGIONAL NAMES : </a:t>
            </a:r>
            <a:r>
              <a:rPr lang="en-IN" dirty="0"/>
              <a:t>San. </a:t>
            </a:r>
            <a:r>
              <a:rPr lang="en-IN" dirty="0" err="1"/>
              <a:t>Hin</a:t>
            </a:r>
            <a:r>
              <a:rPr lang="en-IN" dirty="0"/>
              <a:t> and </a:t>
            </a:r>
            <a:r>
              <a:rPr lang="en-IN" dirty="0" err="1"/>
              <a:t>Beng</a:t>
            </a:r>
            <a:r>
              <a:rPr lang="en-IN" dirty="0"/>
              <a:t>. </a:t>
            </a:r>
            <a:r>
              <a:rPr lang="en-IN" dirty="0" err="1"/>
              <a:t>Tulsi</a:t>
            </a:r>
            <a:endParaRPr lang="en-IN" dirty="0"/>
          </a:p>
          <a:p>
            <a:r>
              <a:rPr lang="en-IN" b="1" dirty="0"/>
              <a:t>The drug consists of the leaves of </a:t>
            </a:r>
            <a:r>
              <a:rPr lang="en-IN" b="1" i="1" u="sng" dirty="0" err="1"/>
              <a:t>Ocimum</a:t>
            </a:r>
            <a:r>
              <a:rPr lang="en-IN" b="1" i="1" u="sng" dirty="0"/>
              <a:t> sanctum </a:t>
            </a:r>
            <a:r>
              <a:rPr lang="en-IN" b="1" i="1" dirty="0"/>
              <a:t>, </a:t>
            </a:r>
            <a:r>
              <a:rPr lang="en-IN" b="1" dirty="0"/>
              <a:t>Family: Labiatae</a:t>
            </a:r>
          </a:p>
          <a:p>
            <a:r>
              <a:rPr lang="en-IN" b="1" dirty="0"/>
              <a:t>It is an annual herb with much branched stem having verticillaster inflorescence. Flowers are purple in racemes </a:t>
            </a:r>
          </a:p>
          <a:p>
            <a:r>
              <a:rPr lang="en-IN" b="1" dirty="0"/>
              <a:t>Trichomes are present on both the surfaces of the leaves and they are minutely gland dotted.</a:t>
            </a:r>
          </a:p>
          <a:p>
            <a:r>
              <a:rPr lang="en-IN" b="1" dirty="0"/>
              <a:t>CONSTITUENTS : The whole herb is Volatile oil 0.4-0.8%, eugenol 70% (main),</a:t>
            </a:r>
            <a:r>
              <a:rPr lang="en-IN" b="1" dirty="0" err="1"/>
              <a:t>Methyleugenol</a:t>
            </a:r>
            <a:r>
              <a:rPr lang="en-IN" b="1" dirty="0"/>
              <a:t>, Carvacrol 3%, and </a:t>
            </a:r>
            <a:r>
              <a:rPr lang="en-IN" b="1" dirty="0" err="1"/>
              <a:t>Caryophylin</a:t>
            </a:r>
            <a:r>
              <a:rPr lang="en-IN" b="1" dirty="0"/>
              <a:t> (1%).</a:t>
            </a:r>
          </a:p>
          <a:p>
            <a:r>
              <a:rPr lang="en-IN" b="1" dirty="0"/>
              <a:t>Uses : Antibacterial, insecticidal, antiprotozoal, </a:t>
            </a:r>
            <a:r>
              <a:rPr lang="en-IN" b="1" dirty="0" err="1"/>
              <a:t>diaphorectic</a:t>
            </a:r>
            <a:r>
              <a:rPr lang="en-IN" b="1" dirty="0"/>
              <a:t> and expectorant </a:t>
            </a:r>
            <a:r>
              <a:rPr lang="en-IN" b="1" dirty="0" err="1"/>
              <a:t>protiens</a:t>
            </a:r>
            <a:r>
              <a:rPr lang="en-IN" b="1" dirty="0"/>
              <a:t>, leaves also used as Aromatic </a:t>
            </a:r>
            <a:r>
              <a:rPr lang="en-IN" b="1" dirty="0" err="1"/>
              <a:t>Carminitive</a:t>
            </a:r>
            <a:r>
              <a:rPr lang="en-IN" b="1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12B731-7C98-4463-9499-9FE0850D22C6}"/>
              </a:ext>
            </a:extLst>
          </p:cNvPr>
          <p:cNvSpPr/>
          <p:nvPr/>
        </p:nvSpPr>
        <p:spPr>
          <a:xfrm>
            <a:off x="472214" y="298780"/>
            <a:ext cx="170181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Tulsi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3638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A29BD-E6CB-4478-B1C5-482629559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3" y="1138335"/>
            <a:ext cx="10067731" cy="4903027"/>
          </a:xfrm>
        </p:spPr>
        <p:txBody>
          <a:bodyPr/>
          <a:lstStyle/>
          <a:p>
            <a:r>
              <a:rPr lang="en-IN" sz="1600" b="1" dirty="0"/>
              <a:t>SYNONYMS : Coffee beans, Coffee seed.</a:t>
            </a:r>
          </a:p>
          <a:p>
            <a:r>
              <a:rPr lang="en-IN" sz="1600" b="1" dirty="0"/>
              <a:t>It is the dried ripe seed of </a:t>
            </a:r>
            <a:r>
              <a:rPr lang="en-IN" sz="1600" b="1" i="1" dirty="0"/>
              <a:t>Coffea arabica </a:t>
            </a:r>
            <a:r>
              <a:rPr lang="en-IN" sz="1600" b="1" i="1" dirty="0" err="1"/>
              <a:t>Linne</a:t>
            </a:r>
            <a:r>
              <a:rPr lang="en-IN" sz="1600" b="1" i="1" dirty="0"/>
              <a:t> or </a:t>
            </a:r>
            <a:r>
              <a:rPr lang="en-IN" sz="1600" b="1" i="1" dirty="0" err="1"/>
              <a:t>C.liberica</a:t>
            </a:r>
            <a:r>
              <a:rPr lang="en-IN" sz="1600" b="1" i="1" dirty="0"/>
              <a:t> </a:t>
            </a:r>
            <a:r>
              <a:rPr lang="en-IN" sz="1600" b="1" i="1" dirty="0" err="1"/>
              <a:t>Hiern</a:t>
            </a:r>
            <a:r>
              <a:rPr lang="en-IN" sz="1600" b="1" i="1" dirty="0"/>
              <a:t>, </a:t>
            </a:r>
            <a:r>
              <a:rPr lang="en-IN" sz="1600" b="1" dirty="0"/>
              <a:t>and deprived of most of the seed coat . Family : </a:t>
            </a:r>
            <a:r>
              <a:rPr lang="en-IN" sz="1600" b="1" dirty="0" err="1"/>
              <a:t>Rubiaceae</a:t>
            </a:r>
            <a:r>
              <a:rPr lang="en-IN" sz="1600" b="1" dirty="0"/>
              <a:t>.</a:t>
            </a:r>
          </a:p>
          <a:p>
            <a:r>
              <a:rPr lang="en-IN" sz="1600" b="1" dirty="0"/>
              <a:t>Geographical sources : Ethiopia, Brazil, India, Vietnam, Mexico, Guatemala, Indonesia, and </a:t>
            </a:r>
            <a:r>
              <a:rPr lang="en-IN" sz="1600" b="1" dirty="0" err="1"/>
              <a:t>Srilanka</a:t>
            </a:r>
            <a:r>
              <a:rPr lang="en-IN" sz="1600" b="1" dirty="0"/>
              <a:t>. In middle east country it is known by name ‘</a:t>
            </a:r>
            <a:r>
              <a:rPr lang="en-IN" sz="1600" b="1" dirty="0" err="1"/>
              <a:t>Qahuah</a:t>
            </a:r>
            <a:r>
              <a:rPr lang="en-IN" sz="1600" b="1" dirty="0"/>
              <a:t>’.</a:t>
            </a:r>
          </a:p>
          <a:p>
            <a:r>
              <a:rPr lang="en-IN" sz="1600" b="1" dirty="0"/>
              <a:t>The separated seeds or beans are green in colour. They are roasted by which the colour and odour is effected. The seeds acquire dark brown colour and </a:t>
            </a:r>
            <a:r>
              <a:rPr lang="en-IN" sz="1600" b="1" dirty="0" err="1"/>
              <a:t>possessan</a:t>
            </a:r>
            <a:r>
              <a:rPr lang="en-IN" sz="1600" b="1" dirty="0"/>
              <a:t> agreeable odour.</a:t>
            </a:r>
          </a:p>
          <a:p>
            <a:r>
              <a:rPr lang="en-IN" sz="1600" b="1" dirty="0"/>
              <a:t>Chemical Constituents : The main Constituents of coffee bean are caffeine, tannins,  fixed oil and </a:t>
            </a:r>
            <a:r>
              <a:rPr lang="en-IN" sz="1600" b="1" dirty="0" err="1"/>
              <a:t>protiens</a:t>
            </a:r>
            <a:r>
              <a:rPr lang="en-IN" sz="1600" b="1" dirty="0"/>
              <a:t>. 2-3% tannins, 13% </a:t>
            </a:r>
            <a:r>
              <a:rPr lang="en-IN" sz="1600" b="1" dirty="0" err="1"/>
              <a:t>protiens</a:t>
            </a:r>
            <a:r>
              <a:rPr lang="en-IN" sz="1600" b="1" dirty="0"/>
              <a:t>, 10-15% fixed oils, chlorogenic or </a:t>
            </a:r>
            <a:r>
              <a:rPr lang="en-IN" sz="1600" b="1" dirty="0" err="1"/>
              <a:t>caffeotannic</a:t>
            </a:r>
            <a:r>
              <a:rPr lang="en-IN" sz="1600" b="1" dirty="0"/>
              <a:t> acid and sugars in the form of </a:t>
            </a:r>
            <a:r>
              <a:rPr lang="en-IN" sz="1600" b="1" dirty="0" err="1"/>
              <a:t>dextrins</a:t>
            </a:r>
            <a:r>
              <a:rPr lang="en-IN" sz="1600" b="1" dirty="0"/>
              <a:t>, glucose etc.</a:t>
            </a:r>
          </a:p>
          <a:p>
            <a:r>
              <a:rPr lang="en-IN" sz="1600" b="1" dirty="0"/>
              <a:t>Uses : source of Caffeine, stimulant and diuretic action are due to caffeine also use to combat the toxic effects due to CNS depressants </a:t>
            </a:r>
          </a:p>
          <a:p>
            <a:endParaRPr lang="en-IN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048994-6696-4DB0-B7F8-8B441DD0A809}"/>
              </a:ext>
            </a:extLst>
          </p:cNvPr>
          <p:cNvSpPr/>
          <p:nvPr/>
        </p:nvSpPr>
        <p:spPr>
          <a:xfrm>
            <a:off x="1033256" y="261667"/>
            <a:ext cx="20265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COFFEE: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3178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ACC424-99A6-4086-B1F5-158725C1D1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91" y="498993"/>
            <a:ext cx="4399675" cy="2654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C65C47-A0F5-4D3D-85D9-7A22BFC18E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11" y="3291076"/>
            <a:ext cx="4424555" cy="34198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FC6AB3-1ABB-4611-A9D7-8C15B885DBB6}"/>
              </a:ext>
            </a:extLst>
          </p:cNvPr>
          <p:cNvSpPr/>
          <p:nvPr/>
        </p:nvSpPr>
        <p:spPr>
          <a:xfrm>
            <a:off x="5138431" y="1661049"/>
            <a:ext cx="4382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Coffee plant 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A9D051-528E-4D55-A05A-0CDC45F7C604}"/>
              </a:ext>
            </a:extLst>
          </p:cNvPr>
          <p:cNvSpPr/>
          <p:nvPr/>
        </p:nvSpPr>
        <p:spPr>
          <a:xfrm>
            <a:off x="5039563" y="4077678"/>
            <a:ext cx="49439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Coffee roasted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1128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5E380C-A0A9-4DD6-B660-5DF010E53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901" y="513184"/>
            <a:ext cx="6280455" cy="56916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95BA5A-858E-43FD-8318-30C2B7FAE159}"/>
              </a:ext>
            </a:extLst>
          </p:cNvPr>
          <p:cNvSpPr txBox="1"/>
          <p:nvPr/>
        </p:nvSpPr>
        <p:spPr>
          <a:xfrm>
            <a:off x="281991" y="2413337"/>
            <a:ext cx="48799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1" u="sng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Chrysanthemum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is used to treat chest pain (angina), high blood pressure, type 2 diabetes, fever, cold, headache, dizziness, and swelling.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In combination with other herbs, </a:t>
            </a:r>
            <a:r>
              <a:rPr lang="en-US" b="0" i="1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chrysanthemum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4020202020204" pitchFamily="34" charset="0"/>
              </a:rPr>
              <a:t> is also used to treat prostate cancer.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151F8-CA93-4FD8-8059-C953B670E8E8}"/>
              </a:ext>
            </a:extLst>
          </p:cNvPr>
          <p:cNvSpPr txBox="1"/>
          <p:nvPr/>
        </p:nvSpPr>
        <p:spPr>
          <a:xfrm>
            <a:off x="-690466" y="1489221"/>
            <a:ext cx="36202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Sewanti</a:t>
            </a:r>
            <a:endParaRPr lang="en-US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9840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of a winding road and trees" title="Road">
            <a:extLst>
              <a:ext uri="{FF2B5EF4-FFF2-40B4-BE49-F238E27FC236}">
                <a16:creationId xmlns:a16="http://schemas.microsoft.com/office/drawing/2014/main" id="{CF2C0860-7C93-4020-B6D5-674D67B6E30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68" y="365857"/>
            <a:ext cx="3064510" cy="3830955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3A858A64-8CC2-4A32-99B3-A3D18B596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40" y="4484491"/>
            <a:ext cx="306451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191919"/>
                </a:solidFill>
                <a:effectLst/>
                <a:latin typeface="Algerian" panose="04020705040A020607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8E9EBC-36EC-4023-9E96-62D541F70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8229" y="975838"/>
            <a:ext cx="5159828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D7D3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C.K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kokate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“Pharmacognosy” book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2.Journal of ethnobiology and ethnomedicine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Journal of e</a:t>
            </a:r>
            <a:r>
              <a:rPr lang="en-US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thnopharmacology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D7D3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Dr. Kiran Jain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D.M.V. BOTANY DEPARTMENT RJG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44855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3239</TotalTime>
  <Words>969</Words>
  <Application>Microsoft Office PowerPoint</Application>
  <PresentationFormat>Widescreen</PresentationFormat>
  <Paragraphs>127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Algerian</vt:lpstr>
      <vt:lpstr>Arial</vt:lpstr>
      <vt:lpstr>Calibri</vt:lpstr>
      <vt:lpstr>Open Sans</vt:lpstr>
      <vt:lpstr>Times New Roman</vt:lpstr>
      <vt:lpstr>Trebuchet MS</vt:lpstr>
      <vt:lpstr>Wingdings 3</vt:lpstr>
      <vt:lpstr>Facet</vt:lpstr>
      <vt:lpstr>PowerPoint Presentation</vt:lpstr>
      <vt:lpstr>Introduction:</vt:lpstr>
      <vt:lpstr>PowerPoint Presentation</vt:lpstr>
      <vt:lpstr>Ethnobotany as a career:-</vt:lpstr>
      <vt:lpstr>SCOPE OF ETHNOBOTANY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Samiksha Jain</dc:creator>
  <cp:lastModifiedBy>kiranjain78020@gmail.com</cp:lastModifiedBy>
  <cp:revision>31</cp:revision>
  <dcterms:created xsi:type="dcterms:W3CDTF">2021-11-08T02:52:20Z</dcterms:created>
  <dcterms:modified xsi:type="dcterms:W3CDTF">2026-10-11T15:01:41Z</dcterms:modified>
</cp:coreProperties>
</file>